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87" autoAdjust="0"/>
  </p:normalViewPr>
  <p:slideViewPr>
    <p:cSldViewPr snapToGrid="0">
      <p:cViewPr varScale="1">
        <p:scale>
          <a:sx n="101" d="100"/>
          <a:sy n="101" d="100"/>
        </p:scale>
        <p:origin x="126"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02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23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26833" cy="465797"/>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56550" y="4"/>
            <a:ext cx="3026833" cy="465797"/>
          </a:xfrm>
          <a:prstGeom prst="rect">
            <a:avLst/>
          </a:prstGeom>
        </p:spPr>
        <p:txBody>
          <a:bodyPr vert="horz" lIns="92921" tIns="46462" rIns="92921" bIns="46462" rtlCol="0"/>
          <a:lstStyle>
            <a:lvl1pPr algn="r">
              <a:defRPr sz="1200"/>
            </a:lvl1pPr>
          </a:lstStyle>
          <a:p>
            <a:fld id="{1122CAE3-1F03-436F-9653-708226AB9DE6}" type="datetimeFigureOut">
              <a:rPr lang="en-US" smtClean="0"/>
              <a:t>6/10/2016</a:t>
            </a:fld>
            <a:endParaRPr lang="en-US"/>
          </a:p>
        </p:txBody>
      </p:sp>
      <p:sp>
        <p:nvSpPr>
          <p:cNvPr id="4" name="Slide Image Placeholder 3"/>
          <p:cNvSpPr>
            <a:spLocks noGrp="1" noRot="1" noChangeAspect="1"/>
          </p:cNvSpPr>
          <p:nvPr>
            <p:ph type="sldImg" idx="2"/>
          </p:nvPr>
        </p:nvSpPr>
        <p:spPr>
          <a:xfrm>
            <a:off x="706438" y="1160463"/>
            <a:ext cx="5572125" cy="3135312"/>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8500" y="4467782"/>
            <a:ext cx="5588000" cy="3655458"/>
          </a:xfrm>
          <a:prstGeom prst="rect">
            <a:avLst/>
          </a:prstGeom>
        </p:spPr>
        <p:txBody>
          <a:bodyPr vert="horz" lIns="92921" tIns="46462" rIns="92921" bIns="464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5796"/>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21" tIns="46462" rIns="92921" bIns="46462" rtlCol="0" anchor="b"/>
          <a:lstStyle>
            <a:lvl1pPr algn="r">
              <a:defRPr sz="1200"/>
            </a:lvl1pPr>
          </a:lstStyle>
          <a:p>
            <a:fld id="{E603A831-831F-4217-848F-C46B31AC1F57}" type="slidenum">
              <a:rPr lang="en-US" smtClean="0"/>
              <a:t>‹#›</a:t>
            </a:fld>
            <a:endParaRPr lang="en-US"/>
          </a:p>
        </p:txBody>
      </p:sp>
    </p:spTree>
    <p:extLst>
      <p:ext uri="{BB962C8B-B14F-4D97-AF65-F5344CB8AC3E}">
        <p14:creationId xmlns:p14="http://schemas.microsoft.com/office/powerpoint/2010/main" val="149490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1</a:t>
            </a:fld>
            <a:endParaRPr lang="en-US"/>
          </a:p>
        </p:txBody>
      </p:sp>
    </p:spTree>
    <p:extLst>
      <p:ext uri="{BB962C8B-B14F-4D97-AF65-F5344CB8AC3E}">
        <p14:creationId xmlns:p14="http://schemas.microsoft.com/office/powerpoint/2010/main" val="275155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2</a:t>
            </a:fld>
            <a:endParaRPr lang="en-US"/>
          </a:p>
        </p:txBody>
      </p:sp>
    </p:spTree>
    <p:extLst>
      <p:ext uri="{BB962C8B-B14F-4D97-AF65-F5344CB8AC3E}">
        <p14:creationId xmlns:p14="http://schemas.microsoft.com/office/powerpoint/2010/main" val="164648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3</a:t>
            </a:fld>
            <a:endParaRPr lang="en-US"/>
          </a:p>
        </p:txBody>
      </p:sp>
    </p:spTree>
    <p:extLst>
      <p:ext uri="{BB962C8B-B14F-4D97-AF65-F5344CB8AC3E}">
        <p14:creationId xmlns:p14="http://schemas.microsoft.com/office/powerpoint/2010/main" val="266817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4</a:t>
            </a:fld>
            <a:endParaRPr lang="en-US"/>
          </a:p>
        </p:txBody>
      </p:sp>
    </p:spTree>
    <p:extLst>
      <p:ext uri="{BB962C8B-B14F-4D97-AF65-F5344CB8AC3E}">
        <p14:creationId xmlns:p14="http://schemas.microsoft.com/office/powerpoint/2010/main" val="70464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5</a:t>
            </a:fld>
            <a:endParaRPr lang="en-US"/>
          </a:p>
        </p:txBody>
      </p:sp>
    </p:spTree>
    <p:extLst>
      <p:ext uri="{BB962C8B-B14F-4D97-AF65-F5344CB8AC3E}">
        <p14:creationId xmlns:p14="http://schemas.microsoft.com/office/powerpoint/2010/main" val="28967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6</a:t>
            </a:fld>
            <a:endParaRPr lang="en-US"/>
          </a:p>
        </p:txBody>
      </p:sp>
    </p:spTree>
    <p:extLst>
      <p:ext uri="{BB962C8B-B14F-4D97-AF65-F5344CB8AC3E}">
        <p14:creationId xmlns:p14="http://schemas.microsoft.com/office/powerpoint/2010/main" val="166511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03A831-831F-4217-848F-C46B31AC1F57}" type="slidenum">
              <a:rPr lang="en-US" smtClean="0"/>
              <a:t>7</a:t>
            </a:fld>
            <a:endParaRPr lang="en-US"/>
          </a:p>
        </p:txBody>
      </p:sp>
    </p:spTree>
    <p:extLst>
      <p:ext uri="{BB962C8B-B14F-4D97-AF65-F5344CB8AC3E}">
        <p14:creationId xmlns:p14="http://schemas.microsoft.com/office/powerpoint/2010/main" val="215062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150E0-E245-484E-BF50-D9382D72F7D8}"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105155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CE70A-F57C-4E96-A907-F21020C9C06F}"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61581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026A8-64CF-4B95-91AE-CB8FD9D8FA8E}"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277324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D236B-483A-4469-A0F1-A43C1A48578D}"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88720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69A8B-3257-4780-A3F7-6B2B33C90EFA}"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39250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F794A-0F70-42A0-9397-218B8B2A3687}"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254902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BC6AF-61D5-4903-9AA0-257D8A20B2B9}" type="datetime1">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168891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15349-8129-46DD-9D5E-9081031599A3}" type="datetime1">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369394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37A7F-8223-4184-83D8-F0653CF90BAC}" type="datetime1">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406316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B0EE0-4B03-4C94-8793-50AC344B0C7A}"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250622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7BDC3-8667-4B65-BE6C-70A2CC7A67E8}"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71B8-27B9-4EB2-8AC3-6C24795CBCF7}" type="slidenum">
              <a:rPr lang="en-US" smtClean="0"/>
              <a:t>‹#›</a:t>
            </a:fld>
            <a:endParaRPr lang="en-US"/>
          </a:p>
        </p:txBody>
      </p:sp>
    </p:spTree>
    <p:extLst>
      <p:ext uri="{BB962C8B-B14F-4D97-AF65-F5344CB8AC3E}">
        <p14:creationId xmlns:p14="http://schemas.microsoft.com/office/powerpoint/2010/main" val="161719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7003E-9C3B-4DC6-ACBB-10619C8C3094}" type="datetime1">
              <a:rPr lang="en-US" smtClean="0"/>
              <a:t>6/10/2016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71B8-27B9-4EB2-8AC3-6C24795CBCF7}" type="slidenum">
              <a:rPr lang="en-US" smtClean="0"/>
              <a:t>‹#›</a:t>
            </a:fld>
            <a:endParaRPr lang="en-US"/>
          </a:p>
        </p:txBody>
      </p:sp>
    </p:spTree>
    <p:extLst>
      <p:ext uri="{BB962C8B-B14F-4D97-AF65-F5344CB8AC3E}">
        <p14:creationId xmlns:p14="http://schemas.microsoft.com/office/powerpoint/2010/main" val="211023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trakit.cstx.gov/etrakit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cspds@cstx.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trakit.cstx.gov/etrakit3/"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5000" b="1" dirty="0" err="1" smtClean="0"/>
              <a:t>eTRAKiT</a:t>
            </a:r>
            <a:r>
              <a:rPr lang="en-US" sz="5000" dirty="0" smtClean="0"/>
              <a:t/>
            </a:r>
            <a:br>
              <a:rPr lang="en-US" sz="5000" dirty="0" smtClean="0"/>
            </a:br>
            <a:r>
              <a:rPr lang="en-US" sz="3300" dirty="0" smtClean="0">
                <a:hlinkClick r:id="rId3"/>
              </a:rPr>
              <a:t>http://etrakit.cstx.gov/etrakit3/</a:t>
            </a:r>
            <a:r>
              <a:rPr lang="en-US" sz="3300" dirty="0" smtClean="0"/>
              <a:t> </a:t>
            </a:r>
            <a:endParaRPr lang="en-US" sz="3300" dirty="0"/>
          </a:p>
        </p:txBody>
      </p:sp>
      <p:sp>
        <p:nvSpPr>
          <p:cNvPr id="9" name="Content Placeholder 8"/>
          <p:cNvSpPr>
            <a:spLocks noGrp="1"/>
          </p:cNvSpPr>
          <p:nvPr>
            <p:ph idx="1"/>
          </p:nvPr>
        </p:nvSpPr>
        <p:spPr/>
        <p:txBody>
          <a:bodyPr>
            <a:normAutofit fontScale="92500" lnSpcReduction="20000"/>
          </a:bodyPr>
          <a:lstStyle/>
          <a:p>
            <a:r>
              <a:rPr lang="en-US" dirty="0" smtClean="0"/>
              <a:t>The City of College Station now has an online system for submitting Permits, Projects and applying for Licenses. </a:t>
            </a:r>
          </a:p>
          <a:p>
            <a:r>
              <a:rPr lang="en-US" dirty="0" smtClean="0"/>
              <a:t>With this new system, you can apply for Permits (commercial/residential building permits, irrigation permits, electrical/mechanical/plumbing permits etc.), Projects (Site Plans, Final Plats, Preliminary Plans, Development Permits etc.) and Licenses (Rental Registration), pay any applicable fees, request inspections, view status, submit drawings and supporting documentation and view staff comments and reviews.</a:t>
            </a:r>
          </a:p>
          <a:p>
            <a:r>
              <a:rPr lang="en-US" dirty="0" smtClean="0"/>
              <a:t>To submit permits and/or projects through this system, please submit the information on the last page of this handout so that we may set you up as a contractor in our system. Please note, this can only be done by a City employee. The information can be turned in to our office or emailed to </a:t>
            </a:r>
            <a:r>
              <a:rPr lang="en-US" dirty="0" smtClean="0">
                <a:hlinkClick r:id="rId4"/>
              </a:rPr>
              <a:t>cspds@cstx.gov</a:t>
            </a:r>
            <a:r>
              <a:rPr lang="en-US" dirty="0" smtClean="0"/>
              <a:t> .</a:t>
            </a:r>
          </a:p>
          <a:p>
            <a:endParaRPr lang="en-US" dirty="0"/>
          </a:p>
        </p:txBody>
      </p:sp>
      <p:sp>
        <p:nvSpPr>
          <p:cNvPr id="2" name="Footer Placeholder 1"/>
          <p:cNvSpPr>
            <a:spLocks noGrp="1"/>
          </p:cNvSpPr>
          <p:nvPr>
            <p:ph type="ftr" sz="quarter" idx="11"/>
          </p:nvPr>
        </p:nvSpPr>
        <p:spPr>
          <a:xfrm>
            <a:off x="95250" y="6311900"/>
            <a:ext cx="4114800" cy="377825"/>
          </a:xfrm>
        </p:spPr>
        <p:txBody>
          <a:bodyPr/>
          <a:lstStyle/>
          <a:p>
            <a:pPr algn="l"/>
            <a:r>
              <a:rPr lang="en-US" dirty="0" smtClean="0"/>
              <a:t>1</a:t>
            </a:r>
            <a:endParaRPr lang="en-US" dirty="0"/>
          </a:p>
        </p:txBody>
      </p:sp>
    </p:spTree>
    <p:extLst>
      <p:ext uri="{BB962C8B-B14F-4D97-AF65-F5344CB8AC3E}">
        <p14:creationId xmlns:p14="http://schemas.microsoft.com/office/powerpoint/2010/main" val="95086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425449"/>
            <a:ext cx="3932237" cy="6139313"/>
          </a:xfrm>
        </p:spPr>
        <p:txBody>
          <a:bodyPr>
            <a:noAutofit/>
          </a:bodyPr>
          <a:lstStyle/>
          <a:p>
            <a:pPr marL="285750" indent="-285750">
              <a:buFont typeface="Arial" panose="020B0604020202020204" pitchFamily="34" charset="0"/>
              <a:buChar char="•"/>
            </a:pPr>
            <a:r>
              <a:rPr lang="en-US" sz="1800" dirty="0" smtClean="0"/>
              <a:t>To begin the permit/project online process, please visit the </a:t>
            </a:r>
            <a:r>
              <a:rPr lang="en-US" sz="1800" dirty="0" err="1" smtClean="0"/>
              <a:t>eTRAKiT</a:t>
            </a:r>
            <a:r>
              <a:rPr lang="en-US" sz="1800" dirty="0" smtClean="0"/>
              <a:t> home page at </a:t>
            </a:r>
            <a:r>
              <a:rPr lang="en-US" sz="1800" dirty="0" smtClean="0">
                <a:hlinkClick r:id="rId3"/>
              </a:rPr>
              <a:t>http://etrakit.cstx.gov/etrakit3/</a:t>
            </a:r>
            <a:r>
              <a:rPr lang="en-US" sz="1800" dirty="0" smtClean="0"/>
              <a:t>. </a:t>
            </a:r>
          </a:p>
          <a:p>
            <a:pPr marL="285750" indent="-285750">
              <a:buFont typeface="Arial" panose="020B0604020202020204" pitchFamily="34" charset="0"/>
              <a:buChar char="•"/>
            </a:pPr>
            <a:r>
              <a:rPr lang="en-US" sz="1800" b="1" dirty="0" smtClean="0"/>
              <a:t>You must select </a:t>
            </a:r>
            <a:r>
              <a:rPr lang="en-US" sz="1800" b="1" dirty="0" smtClean="0"/>
              <a:t>“Registered User” </a:t>
            </a:r>
            <a:r>
              <a:rPr lang="en-US" sz="1800" b="1" dirty="0" smtClean="0"/>
              <a:t>from the drop down box at the top</a:t>
            </a:r>
            <a:r>
              <a:rPr lang="en-US" sz="1800" dirty="0" smtClean="0"/>
              <a:t> and log in with the City provided User Name and Temporary Password.</a:t>
            </a:r>
          </a:p>
          <a:p>
            <a:pPr marL="285750" indent="-285750">
              <a:buFont typeface="Arial" panose="020B0604020202020204" pitchFamily="34" charset="0"/>
              <a:buChar char="•"/>
            </a:pPr>
            <a:r>
              <a:rPr lang="en-US" sz="1800" dirty="0" smtClean="0"/>
              <a:t>Once you have logged in for the first time, the system will require you to create your own security question and change your password. </a:t>
            </a:r>
          </a:p>
          <a:p>
            <a:pPr marL="285750" indent="-285750">
              <a:buFont typeface="Arial" panose="020B0604020202020204" pitchFamily="34" charset="0"/>
              <a:buChar char="•"/>
            </a:pPr>
            <a:r>
              <a:rPr lang="en-US" sz="1800" dirty="0" smtClean="0"/>
              <a:t>The system will then default to your </a:t>
            </a:r>
            <a:r>
              <a:rPr lang="en-US" sz="1800" b="1" dirty="0" smtClean="0"/>
              <a:t>Dashboard</a:t>
            </a:r>
            <a:r>
              <a:rPr lang="en-US" sz="1800" dirty="0" smtClean="0"/>
              <a:t> of current activities. </a:t>
            </a:r>
          </a:p>
          <a:p>
            <a:pPr marL="285750" indent="-285750">
              <a:buFont typeface="Arial" panose="020B0604020202020204" pitchFamily="34" charset="0"/>
              <a:buChar char="•"/>
            </a:pPr>
            <a:r>
              <a:rPr lang="en-US" sz="1800" dirty="0" smtClean="0"/>
              <a:t>Your </a:t>
            </a:r>
            <a:r>
              <a:rPr lang="en-US" sz="1800" b="1" dirty="0" smtClean="0"/>
              <a:t>Dashboard</a:t>
            </a:r>
            <a:r>
              <a:rPr lang="en-US" sz="1800" dirty="0" smtClean="0"/>
              <a:t> will contain record of all permits, projects and/or licenses associated with your account. </a:t>
            </a:r>
          </a:p>
          <a:p>
            <a:pPr marL="285750" indent="-285750">
              <a:buFont typeface="Arial" panose="020B0604020202020204" pitchFamily="34" charset="0"/>
              <a:buChar char="•"/>
            </a:pPr>
            <a:r>
              <a:rPr lang="en-US" sz="1800" dirty="0" smtClean="0"/>
              <a:t>The </a:t>
            </a:r>
            <a:r>
              <a:rPr lang="en-US" sz="1800" b="1" dirty="0" smtClean="0"/>
              <a:t>Dashboard </a:t>
            </a:r>
            <a:r>
              <a:rPr lang="en-US" sz="1800" dirty="0" smtClean="0"/>
              <a:t>will also be where you will apply for permits, projects and/or licenses using the left side options.</a:t>
            </a:r>
            <a:endParaRPr lang="en-US" sz="1800" dirty="0"/>
          </a:p>
        </p:txBody>
      </p:sp>
      <p:cxnSp>
        <p:nvCxnSpPr>
          <p:cNvPr id="17" name="Straight Arrow Connector 16"/>
          <p:cNvCxnSpPr>
            <a:endCxn id="18" idx="1"/>
          </p:cNvCxnSpPr>
          <p:nvPr/>
        </p:nvCxnSpPr>
        <p:spPr>
          <a:xfrm>
            <a:off x="3937000" y="4914900"/>
            <a:ext cx="3098800" cy="116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035800" y="3378201"/>
            <a:ext cx="4313936" cy="3307212"/>
          </a:xfrm>
          <a:prstGeom prst="rect">
            <a:avLst/>
          </a:prstGeom>
        </p:spPr>
      </p:pic>
      <p:sp>
        <p:nvSpPr>
          <p:cNvPr id="15" name="Rectangle 14"/>
          <p:cNvSpPr/>
          <p:nvPr/>
        </p:nvSpPr>
        <p:spPr>
          <a:xfrm>
            <a:off x="7112000" y="3574567"/>
            <a:ext cx="787400" cy="2750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133350" y="6340389"/>
            <a:ext cx="4114800" cy="365125"/>
          </a:xfrm>
        </p:spPr>
        <p:txBody>
          <a:bodyPr/>
          <a:lstStyle/>
          <a:p>
            <a:pPr algn="l"/>
            <a:r>
              <a:rPr lang="en-US" dirty="0" smtClean="0"/>
              <a:t>2</a:t>
            </a:r>
            <a:endParaRPr lang="en-US" dirty="0"/>
          </a:p>
        </p:txBody>
      </p:sp>
      <p:pic>
        <p:nvPicPr>
          <p:cNvPr id="8" name="Picture Placeholder 7"/>
          <p:cNvPicPr>
            <a:picLocks noGrp="1" noChangeAspect="1"/>
          </p:cNvPicPr>
          <p:nvPr>
            <p:ph type="pic" idx="1"/>
          </p:nvPr>
        </p:nvPicPr>
        <p:blipFill>
          <a:blip r:embed="rId5">
            <a:extLst>
              <a:ext uri="{28A0092B-C50C-407E-A947-70E740481C1C}">
                <a14:useLocalDpi xmlns:a14="http://schemas.microsoft.com/office/drawing/2010/main" val="0"/>
              </a:ext>
            </a:extLst>
          </a:blip>
          <a:srcRect t="5927" b="5927"/>
          <a:stretch>
            <a:fillRect/>
          </a:stretch>
        </p:blipFill>
        <p:spPr>
          <a:xfrm>
            <a:off x="7032838" y="92075"/>
            <a:ext cx="4322550" cy="3413125"/>
          </a:xfrm>
        </p:spPr>
      </p:pic>
      <p:cxnSp>
        <p:nvCxnSpPr>
          <p:cNvPr id="9" name="Straight Arrow Connector 8"/>
          <p:cNvCxnSpPr/>
          <p:nvPr/>
        </p:nvCxnSpPr>
        <p:spPr>
          <a:xfrm flipV="1">
            <a:off x="4581525" y="197988"/>
            <a:ext cx="4191000" cy="1649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703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a New Permit/Project/License	</a:t>
            </a:r>
            <a:endParaRPr lang="en-US" dirty="0"/>
          </a:p>
        </p:txBody>
      </p:sp>
      <p:sp>
        <p:nvSpPr>
          <p:cNvPr id="4" name="Text Placeholder 3"/>
          <p:cNvSpPr>
            <a:spLocks noGrp="1"/>
          </p:cNvSpPr>
          <p:nvPr>
            <p:ph type="body" sz="half" idx="2"/>
          </p:nvPr>
        </p:nvSpPr>
        <p:spPr>
          <a:xfrm>
            <a:off x="839788" y="1676400"/>
            <a:ext cx="3932237" cy="3811588"/>
          </a:xfrm>
        </p:spPr>
        <p:txBody>
          <a:bodyPr/>
          <a:lstStyle/>
          <a:p>
            <a:pPr marL="285750" indent="-285750">
              <a:buFont typeface="Arial" panose="020B0604020202020204" pitchFamily="34" charset="0"/>
              <a:buChar char="•"/>
            </a:pPr>
            <a:r>
              <a:rPr lang="en-US" sz="1800" dirty="0" smtClean="0"/>
              <a:t>To apply for a new </a:t>
            </a:r>
            <a:r>
              <a:rPr lang="en-US" sz="1800" b="1" dirty="0"/>
              <a:t>P</a:t>
            </a:r>
            <a:r>
              <a:rPr lang="en-US" sz="1800" b="1" dirty="0" smtClean="0"/>
              <a:t>ermit</a:t>
            </a:r>
            <a:r>
              <a:rPr lang="en-US" sz="1800" dirty="0" smtClean="0"/>
              <a:t>, click on </a:t>
            </a:r>
            <a:r>
              <a:rPr lang="en-US" sz="1800" b="1" dirty="0" smtClean="0"/>
              <a:t>Apply </a:t>
            </a:r>
            <a:r>
              <a:rPr lang="en-US" sz="1800" dirty="0" smtClean="0"/>
              <a:t>under the </a:t>
            </a:r>
            <a:r>
              <a:rPr lang="en-US" sz="1800" b="1" dirty="0" smtClean="0"/>
              <a:t>Permit</a:t>
            </a:r>
            <a:r>
              <a:rPr lang="en-US" sz="1800" dirty="0" smtClean="0"/>
              <a:t> section on the left side of your </a:t>
            </a:r>
            <a:r>
              <a:rPr lang="en-US" sz="1800" b="1" dirty="0" smtClean="0"/>
              <a:t>Dashboard</a:t>
            </a:r>
            <a:r>
              <a:rPr lang="en-US" sz="1800" dirty="0" smtClean="0"/>
              <a:t>.</a:t>
            </a:r>
          </a:p>
          <a:p>
            <a:pPr marL="285750" indent="-285750">
              <a:buFont typeface="Arial" panose="020B0604020202020204" pitchFamily="34" charset="0"/>
              <a:buChar char="•"/>
            </a:pPr>
            <a:r>
              <a:rPr lang="en-US" sz="1800" dirty="0" smtClean="0"/>
              <a:t>To apply for a new </a:t>
            </a:r>
            <a:r>
              <a:rPr lang="en-US" sz="1800" b="1" dirty="0" smtClean="0"/>
              <a:t>Project</a:t>
            </a:r>
            <a:r>
              <a:rPr lang="en-US" sz="1800" dirty="0" smtClean="0"/>
              <a:t>, click on </a:t>
            </a:r>
            <a:r>
              <a:rPr lang="en-US" sz="1800" b="1" dirty="0" smtClean="0"/>
              <a:t>Apply for New Project </a:t>
            </a:r>
            <a:r>
              <a:rPr lang="en-US" sz="1800" dirty="0" smtClean="0"/>
              <a:t>under the </a:t>
            </a:r>
            <a:r>
              <a:rPr lang="en-US" sz="1800" b="1" dirty="0" smtClean="0"/>
              <a:t>Projects</a:t>
            </a:r>
            <a:r>
              <a:rPr lang="en-US" sz="1800" dirty="0" smtClean="0"/>
              <a:t> section on the left side of your </a:t>
            </a:r>
            <a:r>
              <a:rPr lang="en-US" sz="1800" b="1" dirty="0" smtClean="0"/>
              <a:t>Dashboard</a:t>
            </a:r>
            <a:r>
              <a:rPr lang="en-US" sz="1800" dirty="0" smtClean="0"/>
              <a:t>. </a:t>
            </a:r>
          </a:p>
          <a:p>
            <a:pPr marL="285750" indent="-285750">
              <a:buFont typeface="Arial" panose="020B0604020202020204" pitchFamily="34" charset="0"/>
              <a:buChar char="•"/>
            </a:pPr>
            <a:r>
              <a:rPr lang="en-US" sz="1800" dirty="0" smtClean="0"/>
              <a:t>To apply for a new </a:t>
            </a:r>
            <a:r>
              <a:rPr lang="en-US" sz="1800" b="1" dirty="0" smtClean="0"/>
              <a:t>License</a:t>
            </a:r>
            <a:r>
              <a:rPr lang="en-US" sz="1800" dirty="0" smtClean="0"/>
              <a:t>, click on </a:t>
            </a:r>
            <a:r>
              <a:rPr lang="en-US" sz="1800" b="1" dirty="0" smtClean="0"/>
              <a:t>Apply for New Licenses </a:t>
            </a:r>
            <a:r>
              <a:rPr lang="en-US" sz="1800" dirty="0" smtClean="0"/>
              <a:t>under the </a:t>
            </a:r>
            <a:r>
              <a:rPr lang="en-US" sz="1800" b="1" dirty="0" smtClean="0"/>
              <a:t>Licenses</a:t>
            </a:r>
            <a:r>
              <a:rPr lang="en-US" sz="1800" dirty="0" smtClean="0"/>
              <a:t> section on the left side of your </a:t>
            </a:r>
            <a:r>
              <a:rPr lang="en-US" sz="1800" b="1" dirty="0" smtClean="0"/>
              <a:t>Dashboard</a:t>
            </a:r>
            <a:r>
              <a:rPr lang="en-US" sz="1800" dirty="0" smtClean="0"/>
              <a:t>. </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700" y="177800"/>
            <a:ext cx="2266950" cy="6626860"/>
          </a:xfrm>
          <a:prstGeom prst="rect">
            <a:avLst/>
          </a:prstGeom>
        </p:spPr>
      </p:pic>
      <p:cxnSp>
        <p:nvCxnSpPr>
          <p:cNvPr id="9" name="Straight Arrow Connector 8"/>
          <p:cNvCxnSpPr/>
          <p:nvPr/>
        </p:nvCxnSpPr>
        <p:spPr>
          <a:xfrm flipV="1">
            <a:off x="4772025" y="1371600"/>
            <a:ext cx="3368675" cy="55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72024" y="2565400"/>
            <a:ext cx="3317876" cy="114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72024" y="3842544"/>
            <a:ext cx="3267076" cy="2394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93662" y="6342063"/>
            <a:ext cx="4114800" cy="365125"/>
          </a:xfrm>
        </p:spPr>
        <p:txBody>
          <a:bodyPr/>
          <a:lstStyle/>
          <a:p>
            <a:pPr algn="l"/>
            <a:r>
              <a:rPr lang="en-US" dirty="0" smtClean="0"/>
              <a:t>3</a:t>
            </a:r>
            <a:endParaRPr lang="en-US" dirty="0"/>
          </a:p>
        </p:txBody>
      </p:sp>
    </p:spTree>
    <p:extLst>
      <p:ext uri="{BB962C8B-B14F-4D97-AF65-F5344CB8AC3E}">
        <p14:creationId xmlns:p14="http://schemas.microsoft.com/office/powerpoint/2010/main" val="290999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868" y="444436"/>
            <a:ext cx="3932237" cy="6188964"/>
          </a:xfrm>
        </p:spPr>
        <p:txBody>
          <a:bodyPr/>
          <a:lstStyle/>
          <a:p>
            <a:pPr marL="285750" indent="-285750">
              <a:buFont typeface="Arial" panose="020B0604020202020204" pitchFamily="34" charset="0"/>
              <a:buChar char="•"/>
            </a:pPr>
            <a:r>
              <a:rPr lang="en-US" sz="1800" dirty="0" smtClean="0"/>
              <a:t>The system will require that you </a:t>
            </a:r>
            <a:r>
              <a:rPr lang="en-US" sz="1800" b="1" dirty="0" smtClean="0"/>
              <a:t>Agree </a:t>
            </a:r>
            <a:r>
              <a:rPr lang="en-US" sz="1800" dirty="0" smtClean="0"/>
              <a:t>to the disclaimer on this page before proceeding with a </a:t>
            </a:r>
            <a:r>
              <a:rPr lang="en-US" sz="1800" b="1" dirty="0" smtClean="0"/>
              <a:t>Permit</a:t>
            </a:r>
            <a:r>
              <a:rPr lang="en-US" sz="1800" dirty="0" smtClean="0"/>
              <a:t> or </a:t>
            </a:r>
            <a:r>
              <a:rPr lang="en-US" sz="1800" b="1" dirty="0" smtClean="0"/>
              <a:t>Project</a:t>
            </a:r>
            <a:r>
              <a:rPr lang="en-US" sz="1800" dirty="0" smtClean="0"/>
              <a:t> application. You will then click </a:t>
            </a:r>
            <a:r>
              <a:rPr lang="en-US" sz="1800" b="1" dirty="0" smtClean="0"/>
              <a:t>Continue</a:t>
            </a:r>
            <a:r>
              <a:rPr lang="en-US" sz="1800" dirty="0" smtClean="0"/>
              <a:t>. </a:t>
            </a:r>
          </a:p>
          <a:p>
            <a:pPr marL="285750" indent="-285750">
              <a:buFont typeface="Arial" panose="020B0604020202020204" pitchFamily="34" charset="0"/>
              <a:buChar char="•"/>
            </a:pPr>
            <a:r>
              <a:rPr lang="en-US" sz="1800" dirty="0" smtClean="0"/>
              <a:t>The system will then move you through our Four Step Application Process to apply for your </a:t>
            </a:r>
            <a:r>
              <a:rPr lang="en-US" sz="1800" b="1" dirty="0" smtClean="0"/>
              <a:t>Permit </a:t>
            </a:r>
            <a:r>
              <a:rPr lang="en-US" sz="1800" dirty="0" smtClean="0"/>
              <a:t>or </a:t>
            </a:r>
            <a:r>
              <a:rPr lang="en-US" sz="1800" b="1" dirty="0" smtClean="0"/>
              <a:t>Project.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sz="1800" dirty="0" smtClean="0"/>
              <a:t>The screen will populate the required information based upon the </a:t>
            </a:r>
            <a:r>
              <a:rPr lang="en-US" sz="1800" b="1" dirty="0" smtClean="0"/>
              <a:t>Project Type</a:t>
            </a:r>
            <a:r>
              <a:rPr lang="en-US" sz="1800" dirty="0" smtClean="0"/>
              <a:t> or </a:t>
            </a:r>
            <a:r>
              <a:rPr lang="en-US" sz="1800" b="1" dirty="0" smtClean="0"/>
              <a:t>Permit Type </a:t>
            </a:r>
            <a:r>
              <a:rPr lang="en-US" sz="1800" dirty="0" smtClean="0"/>
              <a:t>selected on </a:t>
            </a:r>
            <a:r>
              <a:rPr lang="en-US" sz="1800" b="1" dirty="0" smtClean="0"/>
              <a:t>Step 1</a:t>
            </a:r>
            <a:r>
              <a:rPr lang="en-US" sz="1800" dirty="0" smtClean="0"/>
              <a:t>.</a:t>
            </a:r>
            <a:endParaRPr lang="en-US" sz="1800" dirty="0"/>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56100" y="127000"/>
            <a:ext cx="4247261" cy="3356864"/>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44739" y="126935"/>
            <a:ext cx="4247261" cy="3356864"/>
          </a:xfrm>
          <a:prstGeom prst="rect">
            <a:avLst/>
          </a:prstGeom>
        </p:spPr>
      </p:pic>
      <p:pic>
        <p:nvPicPr>
          <p:cNvPr id="8" name="Picture 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352925" y="3289300"/>
            <a:ext cx="4247261" cy="3356864"/>
          </a:xfrm>
          <a:prstGeom prst="rect">
            <a:avLst/>
          </a:prstGeom>
        </p:spPr>
      </p:pic>
      <p:pic>
        <p:nvPicPr>
          <p:cNvPr id="9" name="Picture 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944739" y="3296918"/>
            <a:ext cx="4247261" cy="3336482"/>
          </a:xfrm>
          <a:prstGeom prst="rect">
            <a:avLst/>
          </a:prstGeom>
        </p:spPr>
      </p:pic>
      <p:sp>
        <p:nvSpPr>
          <p:cNvPr id="16" name="Rectangle 15"/>
          <p:cNvSpPr/>
          <p:nvPr/>
        </p:nvSpPr>
        <p:spPr>
          <a:xfrm>
            <a:off x="5651500" y="4038600"/>
            <a:ext cx="187960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94800" y="4178300"/>
            <a:ext cx="187960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134715" y="6281039"/>
            <a:ext cx="4114800" cy="365125"/>
          </a:xfrm>
        </p:spPr>
        <p:txBody>
          <a:bodyPr/>
          <a:lstStyle/>
          <a:p>
            <a:pPr algn="l"/>
            <a:r>
              <a:rPr lang="en-US" dirty="0" smtClean="0"/>
              <a:t>4</a:t>
            </a:r>
            <a:endParaRPr lang="en-US" dirty="0"/>
          </a:p>
        </p:txBody>
      </p:sp>
    </p:spTree>
    <p:extLst>
      <p:ext uri="{BB962C8B-B14F-4D97-AF65-F5344CB8AC3E}">
        <p14:creationId xmlns:p14="http://schemas.microsoft.com/office/powerpoint/2010/main" val="71951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9888" y="406400"/>
            <a:ext cx="3932237" cy="6227064"/>
          </a:xfrm>
        </p:spPr>
        <p:txBody>
          <a:bodyPr>
            <a:normAutofit fontScale="92500" lnSpcReduction="20000"/>
          </a:bodyPr>
          <a:lstStyle/>
          <a:p>
            <a:pPr marL="285750" indent="-285750">
              <a:buFont typeface="Arial" panose="020B0604020202020204" pitchFamily="34" charset="0"/>
              <a:buChar char="•"/>
            </a:pPr>
            <a:r>
              <a:rPr lang="en-US" sz="1800" dirty="0" smtClean="0"/>
              <a:t>Once all required information is completed on </a:t>
            </a:r>
            <a:r>
              <a:rPr lang="en-US" sz="1800" b="1" dirty="0" smtClean="0"/>
              <a:t>Step 1</a:t>
            </a:r>
            <a:r>
              <a:rPr lang="en-US" sz="1800" dirty="0" smtClean="0"/>
              <a:t>, the system will allow you to proceed to </a:t>
            </a:r>
            <a:r>
              <a:rPr lang="en-US" sz="1800" b="1" dirty="0" smtClean="0"/>
              <a:t>Step 2.</a:t>
            </a:r>
          </a:p>
          <a:p>
            <a:pPr marL="285750" indent="-285750">
              <a:buFont typeface="Arial" panose="020B0604020202020204" pitchFamily="34" charset="0"/>
              <a:buChar char="•"/>
            </a:pPr>
            <a:r>
              <a:rPr lang="en-US" sz="1800" dirty="0" smtClean="0"/>
              <a:t>Please make sure you attach any supporting documentation or drawings in the </a:t>
            </a:r>
            <a:r>
              <a:rPr lang="en-US" sz="1800" b="1" dirty="0" smtClean="0"/>
              <a:t>Attachments </a:t>
            </a:r>
            <a:r>
              <a:rPr lang="en-US" sz="1800" dirty="0" smtClean="0"/>
              <a:t>section at the bottom of the page on </a:t>
            </a:r>
            <a:r>
              <a:rPr lang="en-US" sz="1800" b="1" dirty="0" smtClean="0"/>
              <a:t>Step 1. </a:t>
            </a:r>
          </a:p>
          <a:p>
            <a:pPr marL="285750" indent="-285750">
              <a:buFont typeface="Arial" panose="020B0604020202020204" pitchFamily="34" charset="0"/>
              <a:buChar char="•"/>
            </a:pPr>
            <a:r>
              <a:rPr lang="en-US" sz="1800" b="1" dirty="0" smtClean="0"/>
              <a:t>Step 2, Contact Information</a:t>
            </a:r>
            <a:r>
              <a:rPr lang="en-US" sz="1800" dirty="0" smtClean="0"/>
              <a:t> will require that contact information for the Applicant and Owner be populated. </a:t>
            </a:r>
            <a:r>
              <a:rPr lang="en-US" sz="1800" b="1" dirty="0" smtClean="0"/>
              <a:t>Contractor Information </a:t>
            </a:r>
            <a:r>
              <a:rPr lang="en-US" sz="1800" dirty="0" smtClean="0"/>
              <a:t>will automatically be populated for </a:t>
            </a:r>
            <a:r>
              <a:rPr lang="en-US" sz="1800" b="1" dirty="0" smtClean="0"/>
              <a:t>Permits</a:t>
            </a:r>
            <a:r>
              <a:rPr lang="en-US" sz="1800" dirty="0" smtClean="0"/>
              <a:t> based on your log in credentials and account/business information.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1800" b="1" dirty="0" smtClean="0"/>
              <a:t>Step 3 </a:t>
            </a:r>
            <a:r>
              <a:rPr lang="en-US" sz="1800" dirty="0" smtClean="0"/>
              <a:t>will provide an entire over view of Steps 1 and 2 for revision. </a:t>
            </a:r>
          </a:p>
          <a:p>
            <a:pPr marL="285750" indent="-285750">
              <a:buFont typeface="Arial" panose="020B0604020202020204" pitchFamily="34" charset="0"/>
              <a:buChar char="•"/>
            </a:pPr>
            <a:r>
              <a:rPr lang="en-US" sz="1800" b="1" dirty="0" smtClean="0"/>
              <a:t>Fee Information </a:t>
            </a:r>
            <a:r>
              <a:rPr lang="en-US" sz="1800" dirty="0" smtClean="0"/>
              <a:t>will provide the total of all fees due for the permit or the project. </a:t>
            </a:r>
          </a:p>
          <a:p>
            <a:pPr marL="742950" lvl="1" indent="-285750">
              <a:buFont typeface="Arial" panose="020B0604020202020204" pitchFamily="34" charset="0"/>
              <a:buChar char="•"/>
            </a:pPr>
            <a:r>
              <a:rPr lang="en-US" sz="1800" dirty="0" smtClean="0"/>
              <a:t>Please note, all </a:t>
            </a:r>
            <a:r>
              <a:rPr lang="en-US" sz="1800" b="1" dirty="0" smtClean="0"/>
              <a:t>Project </a:t>
            </a:r>
            <a:r>
              <a:rPr lang="en-US" sz="1800" dirty="0" smtClean="0"/>
              <a:t>submittals will require payment before the project is reviewed. </a:t>
            </a:r>
            <a:r>
              <a:rPr lang="en-US" sz="1800" b="1" dirty="0" smtClean="0"/>
              <a:t>Permit </a:t>
            </a:r>
            <a:r>
              <a:rPr lang="en-US" sz="1800" dirty="0" smtClean="0"/>
              <a:t>submittals will be turned into a City reviewer and fees will be due at the time the permit is approved and issued. </a:t>
            </a:r>
            <a:endParaRPr lang="en-US" sz="1800" dirty="0"/>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02125" y="0"/>
            <a:ext cx="4009136" cy="3433064"/>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90764" y="0"/>
            <a:ext cx="4098036" cy="3433064"/>
          </a:xfrm>
          <a:prstGeom prst="rect">
            <a:avLst/>
          </a:prstGeom>
        </p:spPr>
      </p:pic>
      <p:cxnSp>
        <p:nvCxnSpPr>
          <p:cNvPr id="9" name="Elbow Connector 8"/>
          <p:cNvCxnSpPr/>
          <p:nvPr/>
        </p:nvCxnSpPr>
        <p:spPr>
          <a:xfrm>
            <a:off x="3848100" y="2838053"/>
            <a:ext cx="5143500" cy="18454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5">
            <a:extLst>
              <a:ext uri="{28A0092B-C50C-407E-A947-70E740481C1C}">
                <a14:useLocalDpi xmlns:a14="http://schemas.microsoft.com/office/drawing/2010/main" val="0"/>
              </a:ext>
            </a:extLst>
          </a:blip>
          <a:stretch>
            <a:fillRect/>
          </a:stretch>
        </p:blipFill>
        <p:spPr>
          <a:xfrm>
            <a:off x="7890764" y="3200400"/>
            <a:ext cx="4098036" cy="3543300"/>
          </a:xfrm>
          <a:prstGeom prst="rect">
            <a:avLst/>
          </a:prstGeom>
        </p:spPr>
      </p:pic>
      <p:pic>
        <p:nvPicPr>
          <p:cNvPr id="14" name="Picture 13"/>
          <p:cNvPicPr>
            <a:picLocks/>
          </p:cNvPicPr>
          <p:nvPr/>
        </p:nvPicPr>
        <p:blipFill>
          <a:blip r:embed="rId6">
            <a:extLst>
              <a:ext uri="{28A0092B-C50C-407E-A947-70E740481C1C}">
                <a14:useLocalDpi xmlns:a14="http://schemas.microsoft.com/office/drawing/2010/main" val="0"/>
              </a:ext>
            </a:extLst>
          </a:blip>
          <a:stretch>
            <a:fillRect/>
          </a:stretch>
        </p:blipFill>
        <p:spPr>
          <a:xfrm>
            <a:off x="4302125" y="3200400"/>
            <a:ext cx="4009136" cy="3543300"/>
          </a:xfrm>
          <a:prstGeom prst="rect">
            <a:avLst/>
          </a:prstGeom>
        </p:spPr>
      </p:pic>
      <p:sp>
        <p:nvSpPr>
          <p:cNvPr id="2" name="Footer Placeholder 1"/>
          <p:cNvSpPr>
            <a:spLocks noGrp="1"/>
          </p:cNvSpPr>
          <p:nvPr>
            <p:ph type="ftr" sz="quarter" idx="11"/>
          </p:nvPr>
        </p:nvSpPr>
        <p:spPr>
          <a:xfrm>
            <a:off x="114300" y="6378575"/>
            <a:ext cx="4114800" cy="365125"/>
          </a:xfrm>
        </p:spPr>
        <p:txBody>
          <a:bodyPr/>
          <a:lstStyle/>
          <a:p>
            <a:pPr algn="l"/>
            <a:r>
              <a:rPr lang="en-US" dirty="0" smtClean="0"/>
              <a:t>5</a:t>
            </a:r>
            <a:endParaRPr lang="en-US" dirty="0"/>
          </a:p>
        </p:txBody>
      </p:sp>
    </p:spTree>
    <p:extLst>
      <p:ext uri="{BB962C8B-B14F-4D97-AF65-F5344CB8AC3E}">
        <p14:creationId xmlns:p14="http://schemas.microsoft.com/office/powerpoint/2010/main" val="247808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9" y="81637"/>
            <a:ext cx="3932237" cy="1600200"/>
          </a:xfrm>
        </p:spPr>
        <p:txBody>
          <a:bodyPr/>
          <a:lstStyle/>
          <a:p>
            <a:r>
              <a:rPr lang="en-US" dirty="0" smtClean="0"/>
              <a:t>Payment Information	</a:t>
            </a:r>
            <a:br>
              <a:rPr lang="en-US" dirty="0" smtClean="0"/>
            </a:br>
            <a:endParaRPr lang="en-US" dirty="0"/>
          </a:p>
        </p:txBody>
      </p:sp>
      <p:sp>
        <p:nvSpPr>
          <p:cNvPr id="4" name="Text Placeholder 3"/>
          <p:cNvSpPr>
            <a:spLocks noGrp="1"/>
          </p:cNvSpPr>
          <p:nvPr>
            <p:ph type="body" sz="half" idx="2"/>
          </p:nvPr>
        </p:nvSpPr>
        <p:spPr>
          <a:xfrm>
            <a:off x="268275" y="1322614"/>
            <a:ext cx="3932237" cy="5372100"/>
          </a:xfrm>
        </p:spPr>
        <p:txBody>
          <a:bodyPr>
            <a:noAutofit/>
          </a:bodyPr>
          <a:lstStyle/>
          <a:p>
            <a:pPr marL="285750" indent="-285750">
              <a:buFont typeface="Arial" panose="020B0604020202020204" pitchFamily="34" charset="0"/>
              <a:buChar char="•"/>
            </a:pPr>
            <a:r>
              <a:rPr lang="en-US" sz="1800" b="1" dirty="0" smtClean="0"/>
              <a:t>Project </a:t>
            </a:r>
            <a:r>
              <a:rPr lang="en-US" sz="1800" dirty="0" smtClean="0"/>
              <a:t>submittals can be paid online through our </a:t>
            </a:r>
            <a:r>
              <a:rPr lang="en-US" sz="1800" dirty="0" err="1" smtClean="0"/>
              <a:t>eTRAKiT</a:t>
            </a:r>
            <a:r>
              <a:rPr lang="en-US" sz="1800" dirty="0" smtClean="0"/>
              <a:t> system, or a check can be provided after the application process in order to begin the review process. </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smtClean="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smtClean="0"/>
          </a:p>
          <a:p>
            <a:pPr marL="285750" indent="-285750">
              <a:buFont typeface="Arial" panose="020B0604020202020204" pitchFamily="34" charset="0"/>
              <a:buChar char="•"/>
            </a:pPr>
            <a:r>
              <a:rPr lang="en-US" sz="1800" b="1" dirty="0" smtClean="0"/>
              <a:t>Permit </a:t>
            </a:r>
            <a:r>
              <a:rPr lang="en-US" sz="1800" dirty="0" smtClean="0"/>
              <a:t>submittal will require a payment once the permit has been approved. You will receive an email when the permit has been approved prompting you to visit your </a:t>
            </a:r>
            <a:r>
              <a:rPr lang="en-US" sz="1800" b="1" dirty="0" smtClean="0"/>
              <a:t>Dashboard</a:t>
            </a:r>
            <a:r>
              <a:rPr lang="en-US" sz="1800" dirty="0" smtClean="0"/>
              <a:t> and pay the fees by clicking on the </a:t>
            </a:r>
            <a:r>
              <a:rPr lang="en-US" sz="1800" b="1" dirty="0" smtClean="0"/>
              <a:t>Fee </a:t>
            </a:r>
            <a:r>
              <a:rPr lang="en-US" sz="1800" dirty="0" smtClean="0"/>
              <a:t>link. The link will take you to your shopping cart, pulling in any fees you may have due for payment. </a:t>
            </a:r>
            <a:endParaRPr lang="en-US" sz="1800" b="1" dirty="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00512" y="241300"/>
            <a:ext cx="4102946" cy="3242564"/>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4200512" y="3365500"/>
            <a:ext cx="4102946" cy="3145028"/>
          </a:xfrm>
          <a:prstGeom prst="rect">
            <a:avLst/>
          </a:prstGeom>
        </p:spPr>
      </p:pic>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8303458" y="3483864"/>
            <a:ext cx="3831336" cy="2459736"/>
          </a:xfrm>
          <a:prstGeom prst="rect">
            <a:avLst/>
          </a:prstGeom>
        </p:spPr>
      </p:pic>
      <p:sp>
        <p:nvSpPr>
          <p:cNvPr id="8" name="Rectangle 7"/>
          <p:cNvSpPr/>
          <p:nvPr/>
        </p:nvSpPr>
        <p:spPr>
          <a:xfrm>
            <a:off x="7429500" y="6217920"/>
            <a:ext cx="358140" cy="1981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a:off x="2044700" y="5270500"/>
            <a:ext cx="5384800" cy="1145540"/>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785" y="6329589"/>
            <a:ext cx="4114800" cy="365125"/>
          </a:xfrm>
        </p:spPr>
        <p:txBody>
          <a:bodyPr/>
          <a:lstStyle/>
          <a:p>
            <a:pPr algn="l"/>
            <a:r>
              <a:rPr lang="en-US" dirty="0"/>
              <a:t>6</a:t>
            </a:r>
          </a:p>
        </p:txBody>
      </p:sp>
    </p:spTree>
    <p:extLst>
      <p:ext uri="{BB962C8B-B14F-4D97-AF65-F5344CB8AC3E}">
        <p14:creationId xmlns:p14="http://schemas.microsoft.com/office/powerpoint/2010/main" val="4007087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469900"/>
            <a:ext cx="3932237" cy="5399088"/>
          </a:xfrm>
        </p:spPr>
        <p:txBody>
          <a:bodyPr>
            <a:noAutofit/>
          </a:bodyPr>
          <a:lstStyle/>
          <a:p>
            <a:pPr marL="285750" indent="-285750">
              <a:buFont typeface="Arial" panose="020B0604020202020204" pitchFamily="34" charset="0"/>
              <a:buChar char="•"/>
            </a:pPr>
            <a:r>
              <a:rPr lang="en-US" sz="1800" dirty="0" smtClean="0"/>
              <a:t>Your Permits &amp; projects can also be searched for using the </a:t>
            </a:r>
            <a:r>
              <a:rPr lang="en-US" sz="1800" b="1" dirty="0" smtClean="0"/>
              <a:t>Search </a:t>
            </a:r>
            <a:r>
              <a:rPr lang="en-US" sz="1800" dirty="0" smtClean="0"/>
              <a:t>option under </a:t>
            </a:r>
            <a:r>
              <a:rPr lang="en-US" sz="1800" b="1" dirty="0" smtClean="0"/>
              <a:t>Permit </a:t>
            </a:r>
            <a:r>
              <a:rPr lang="en-US" sz="1800" dirty="0" smtClean="0"/>
              <a:t>or the </a:t>
            </a:r>
            <a:r>
              <a:rPr lang="en-US" sz="1800" b="1" dirty="0" smtClean="0"/>
              <a:t>Search Projects </a:t>
            </a:r>
            <a:r>
              <a:rPr lang="en-US" sz="1800" dirty="0" smtClean="0"/>
              <a:t>under </a:t>
            </a:r>
            <a:r>
              <a:rPr lang="en-US" sz="1800" b="1" dirty="0" smtClean="0"/>
              <a:t>Projects</a:t>
            </a:r>
            <a:r>
              <a:rPr lang="en-US" sz="1800" dirty="0" smtClean="0"/>
              <a:t>.</a:t>
            </a:r>
          </a:p>
          <a:p>
            <a:pPr marL="285750" indent="-285750">
              <a:buFont typeface="Arial" panose="020B0604020202020204" pitchFamily="34" charset="0"/>
              <a:buChar char="•"/>
            </a:pPr>
            <a:r>
              <a:rPr lang="en-US" sz="1800" dirty="0" smtClean="0"/>
              <a:t>By typing in the searchable information next to </a:t>
            </a:r>
            <a:r>
              <a:rPr lang="en-US" sz="1800" b="1" dirty="0" smtClean="0"/>
              <a:t>Search By</a:t>
            </a:r>
            <a:r>
              <a:rPr lang="en-US" sz="1800" dirty="0" smtClean="0"/>
              <a:t>, a list will populate below with your options to choose from.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By clicking on the permit or project you are interested in, you will be able to see all information regarding this record such as </a:t>
            </a:r>
            <a:r>
              <a:rPr lang="en-US" sz="1800" b="1" dirty="0" smtClean="0"/>
              <a:t>Permit Info, Site Info, Contacts, Fees, Inspections, Conditions, Attachments</a:t>
            </a:r>
            <a:r>
              <a:rPr lang="en-US" sz="1800" dirty="0" smtClean="0"/>
              <a:t> and </a:t>
            </a:r>
            <a:r>
              <a:rPr lang="en-US" sz="1800" b="1" dirty="0" smtClean="0"/>
              <a:t>Reviews. </a:t>
            </a:r>
          </a:p>
          <a:p>
            <a:pPr marL="285750" indent="-285750">
              <a:buFont typeface="Arial" panose="020B0604020202020204" pitchFamily="34" charset="0"/>
              <a:buChar char="•"/>
            </a:pPr>
            <a:r>
              <a:rPr lang="en-US" sz="1800" dirty="0" smtClean="0"/>
              <a:t>You are also able to request inspections on permits and view the results/notes on any active inspections. </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599" y="180275"/>
            <a:ext cx="7134149" cy="3299072"/>
          </a:xfrm>
          <a:prstGeom prst="rect">
            <a:avLst/>
          </a:prstGeom>
        </p:spPr>
      </p:pic>
      <p:cxnSp>
        <p:nvCxnSpPr>
          <p:cNvPr id="7" name="Straight Arrow Connector 6"/>
          <p:cNvCxnSpPr/>
          <p:nvPr/>
        </p:nvCxnSpPr>
        <p:spPr>
          <a:xfrm>
            <a:off x="8547100" y="1168400"/>
            <a:ext cx="241300" cy="12319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575521" y="3148409"/>
            <a:ext cx="5438329" cy="3552031"/>
          </a:xfrm>
          <a:prstGeom prst="rect">
            <a:avLst/>
          </a:prstGeom>
        </p:spPr>
      </p:pic>
      <p:sp>
        <p:nvSpPr>
          <p:cNvPr id="9" name="Rectangle 8"/>
          <p:cNvSpPr/>
          <p:nvPr/>
        </p:nvSpPr>
        <p:spPr>
          <a:xfrm>
            <a:off x="7851775" y="4396252"/>
            <a:ext cx="2994025" cy="190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9" idx="1"/>
          </p:cNvCxnSpPr>
          <p:nvPr/>
        </p:nvCxnSpPr>
        <p:spPr>
          <a:xfrm flipV="1">
            <a:off x="4448175" y="4491502"/>
            <a:ext cx="3403600" cy="185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33359" y="4257922"/>
            <a:ext cx="427482" cy="20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1"/>
          </p:cNvCxnSpPr>
          <p:nvPr/>
        </p:nvCxnSpPr>
        <p:spPr>
          <a:xfrm flipV="1">
            <a:off x="4280125" y="4362697"/>
            <a:ext cx="4053234" cy="6569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66675" y="6403975"/>
            <a:ext cx="4114800" cy="365125"/>
          </a:xfrm>
        </p:spPr>
        <p:txBody>
          <a:bodyPr/>
          <a:lstStyle/>
          <a:p>
            <a:pPr algn="l"/>
            <a:r>
              <a:rPr lang="en-US" dirty="0"/>
              <a:t>7</a:t>
            </a:r>
          </a:p>
        </p:txBody>
      </p:sp>
    </p:spTree>
    <p:extLst>
      <p:ext uri="{BB962C8B-B14F-4D97-AF65-F5344CB8AC3E}">
        <p14:creationId xmlns:p14="http://schemas.microsoft.com/office/powerpoint/2010/main" val="191910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781</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eTRAKiT http://etrakit.cstx.gov/etrakit3/ </vt:lpstr>
      <vt:lpstr>PowerPoint Presentation</vt:lpstr>
      <vt:lpstr>Applying for a New Permit/Project/License </vt:lpstr>
      <vt:lpstr>PowerPoint Presentation</vt:lpstr>
      <vt:lpstr>PowerPoint Presentation</vt:lpstr>
      <vt:lpstr>Payment Information  </vt:lpstr>
      <vt:lpstr>PowerPoint Presentation</vt:lpstr>
    </vt:vector>
  </TitlesOfParts>
  <Company>City of College Station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eTRAKiT http://etrakit.cstx.gov/etrakit3/</dc:title>
  <dc:creator>Kristen Hejny</dc:creator>
  <cp:lastModifiedBy>Kristen Hejny</cp:lastModifiedBy>
  <cp:revision>25</cp:revision>
  <cp:lastPrinted>2016-06-06T18:28:49Z</cp:lastPrinted>
  <dcterms:created xsi:type="dcterms:W3CDTF">2015-05-20T13:23:49Z</dcterms:created>
  <dcterms:modified xsi:type="dcterms:W3CDTF">2016-06-10T13:31:00Z</dcterms:modified>
</cp:coreProperties>
</file>